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bin" ContentType="application/vnd.openxmlformats-officedocument.oleObject"/>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3.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4.bin" ContentType="application/vnd.openxmlformats-officedocument.oleObject"/>
  <Override PartName="/ppt/notesSlides/notesSlide39.xml" ContentType="application/vnd.openxmlformats-officedocument.presentationml.notesSlide+xml"/>
  <Override PartName="/ppt/embeddings/oleObject5.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handoutMasterIdLst>
    <p:handoutMasterId r:id="rId59"/>
  </p:handoutMasterIdLst>
  <p:sldIdLst>
    <p:sldId id="256" r:id="rId2"/>
    <p:sldId id="456" r:id="rId3"/>
    <p:sldId id="440" r:id="rId4"/>
    <p:sldId id="404" r:id="rId5"/>
    <p:sldId id="434" r:id="rId6"/>
    <p:sldId id="435" r:id="rId7"/>
    <p:sldId id="406" r:id="rId8"/>
    <p:sldId id="407" r:id="rId9"/>
    <p:sldId id="436" r:id="rId10"/>
    <p:sldId id="408" r:id="rId11"/>
    <p:sldId id="409" r:id="rId12"/>
    <p:sldId id="437" r:id="rId13"/>
    <p:sldId id="411" r:id="rId14"/>
    <p:sldId id="393" r:id="rId15"/>
    <p:sldId id="394" r:id="rId16"/>
    <p:sldId id="412" r:id="rId17"/>
    <p:sldId id="438" r:id="rId18"/>
    <p:sldId id="389" r:id="rId19"/>
    <p:sldId id="413" r:id="rId20"/>
    <p:sldId id="414" r:id="rId21"/>
    <p:sldId id="439" r:id="rId22"/>
    <p:sldId id="390" r:id="rId23"/>
    <p:sldId id="415" r:id="rId24"/>
    <p:sldId id="416" r:id="rId25"/>
    <p:sldId id="417" r:id="rId26"/>
    <p:sldId id="418" r:id="rId27"/>
    <p:sldId id="397" r:id="rId28"/>
    <p:sldId id="398" r:id="rId29"/>
    <p:sldId id="401" r:id="rId30"/>
    <p:sldId id="419" r:id="rId31"/>
    <p:sldId id="421" r:id="rId32"/>
    <p:sldId id="420" r:id="rId33"/>
    <p:sldId id="433" r:id="rId34"/>
    <p:sldId id="422" r:id="rId35"/>
    <p:sldId id="432" r:id="rId36"/>
    <p:sldId id="431" r:id="rId37"/>
    <p:sldId id="425" r:id="rId38"/>
    <p:sldId id="426" r:id="rId39"/>
    <p:sldId id="424" r:id="rId40"/>
    <p:sldId id="423" r:id="rId41"/>
    <p:sldId id="427" r:id="rId42"/>
    <p:sldId id="429" r:id="rId43"/>
    <p:sldId id="441" r:id="rId44"/>
    <p:sldId id="442" r:id="rId45"/>
    <p:sldId id="443" r:id="rId46"/>
    <p:sldId id="444" r:id="rId47"/>
    <p:sldId id="455" r:id="rId48"/>
    <p:sldId id="446" r:id="rId49"/>
    <p:sldId id="447" r:id="rId50"/>
    <p:sldId id="448" r:id="rId51"/>
    <p:sldId id="449" r:id="rId52"/>
    <p:sldId id="450" r:id="rId53"/>
    <p:sldId id="451" r:id="rId54"/>
    <p:sldId id="452" r:id="rId55"/>
    <p:sldId id="453" r:id="rId56"/>
    <p:sldId id="45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89189" autoAdjust="0"/>
  </p:normalViewPr>
  <p:slideViewPr>
    <p:cSldViewPr snapToGrid="0" snapToObjects="1">
      <p:cViewPr varScale="1">
        <p:scale>
          <a:sx n="81" d="100"/>
          <a:sy n="81" d="100"/>
        </p:scale>
        <p:origin x="-1632"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1790425784"/>
        <c:axId val="1823441048"/>
      </c:scatterChart>
      <c:valAx>
        <c:axId val="1790425784"/>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1823441048"/>
        <c:crosses val="autoZero"/>
        <c:crossBetween val="midCat"/>
        <c:minorUnit val="25.0"/>
      </c:valAx>
      <c:valAx>
        <c:axId val="1823441048"/>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1790425784"/>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26808920"/>
        <c:axId val="1824485944"/>
      </c:barChart>
      <c:catAx>
        <c:axId val="1826808920"/>
        <c:scaling>
          <c:orientation val="minMax"/>
        </c:scaling>
        <c:delete val="0"/>
        <c:axPos val="b"/>
        <c:majorTickMark val="out"/>
        <c:minorTickMark val="none"/>
        <c:tickLblPos val="nextTo"/>
        <c:crossAx val="1824485944"/>
        <c:crosses val="autoZero"/>
        <c:auto val="1"/>
        <c:lblAlgn val="ctr"/>
        <c:lblOffset val="100"/>
        <c:noMultiLvlLbl val="0"/>
      </c:catAx>
      <c:valAx>
        <c:axId val="1824485944"/>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2680892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55641080"/>
        <c:axId val="1855644200"/>
      </c:barChart>
      <c:catAx>
        <c:axId val="1855641080"/>
        <c:scaling>
          <c:orientation val="minMax"/>
        </c:scaling>
        <c:delete val="0"/>
        <c:axPos val="b"/>
        <c:majorTickMark val="out"/>
        <c:minorTickMark val="none"/>
        <c:tickLblPos val="nextTo"/>
        <c:crossAx val="1855644200"/>
        <c:crosses val="autoZero"/>
        <c:auto val="1"/>
        <c:lblAlgn val="ctr"/>
        <c:lblOffset val="100"/>
        <c:noMultiLvlLbl val="0"/>
      </c:catAx>
      <c:valAx>
        <c:axId val="1855644200"/>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5564108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 the</a:t>
            </a:r>
            <a:r>
              <a:rPr lang="en-US" baseline="0" dirty="0" smtClean="0"/>
              <a:t> </a:t>
            </a:r>
            <a:r>
              <a:rPr lang="en-US" i="1" baseline="0" dirty="0" smtClean="0"/>
              <a:t>right</a:t>
            </a:r>
            <a:r>
              <a:rPr lang="en-US" i="0" baseline="0" dirty="0" smtClean="0"/>
              <a:t> thing (what people need) requires an understanding of people.. Find a behavior of interest?</a:t>
            </a:r>
          </a:p>
          <a:p>
            <a:endParaRPr lang="en-US" i="0" baseline="0" dirty="0" smtClean="0"/>
          </a:p>
          <a:p>
            <a:r>
              <a:rPr lang="en-US" i="0" baseline="0" dirty="0" smtClean="0"/>
              <a:t>What’s currently available may not be what we need – how do we bridge the gap? Machine learning? Sensors? Etc. </a:t>
            </a:r>
            <a:endParaRPr lang="en-US" dirty="0"/>
          </a:p>
        </p:txBody>
      </p:sp>
      <p:sp>
        <p:nvSpPr>
          <p:cNvPr id="4" name="Slide Number Placeholder 3"/>
          <p:cNvSpPr>
            <a:spLocks noGrp="1"/>
          </p:cNvSpPr>
          <p:nvPr>
            <p:ph type="sldNum" sz="quarter" idx="10"/>
          </p:nvPr>
        </p:nvSpPr>
        <p:spPr/>
        <p:txBody>
          <a:bodyPr/>
          <a:lstStyle/>
          <a:p>
            <a:fld id="{CD7B9C0D-F733-9B46-8798-0FF718B49442}" type="slidenum">
              <a:rPr lang="en-US" smtClean="0"/>
              <a:pPr/>
              <a:t>43</a:t>
            </a:fld>
            <a:endParaRPr lang="en-US"/>
          </a:p>
        </p:txBody>
      </p:sp>
    </p:spTree>
    <p:extLst>
      <p:ext uri="{BB962C8B-B14F-4D97-AF65-F5344CB8AC3E}">
        <p14:creationId xmlns:p14="http://schemas.microsoft.com/office/powerpoint/2010/main" val="6114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D985DD-AE63-054A-87DE-A48BDB8075BA}" type="slidenum">
              <a:rPr lang="en-US"/>
              <a:pPr/>
              <a:t>44</a:t>
            </a:fld>
            <a:endParaRPr lang="en-US"/>
          </a:p>
        </p:txBody>
      </p:sp>
      <p:sp>
        <p:nvSpPr>
          <p:cNvPr id="709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sentence about what </a:t>
            </a:r>
            <a:r>
              <a:rPr lang="en-US" dirty="0" err="1"/>
              <a:t>momento</a:t>
            </a:r>
            <a:r>
              <a:rPr lang="en-US" dirty="0"/>
              <a:t> is </a:t>
            </a:r>
            <a:r>
              <a:rPr lang="en-US" dirty="0" smtClean="0"/>
              <a:t>: </a:t>
            </a:r>
            <a:r>
              <a:rPr lang="en-US" sz="1200" b="1" dirty="0" err="1" smtClean="0">
                <a:solidFill>
                  <a:srgbClr val="5F5F5F"/>
                </a:solidFill>
                <a:latin typeface="Trebuchet MS" charset="0"/>
              </a:rPr>
              <a:t>Momento</a:t>
            </a:r>
            <a:r>
              <a:rPr lang="en-US" sz="1200" b="1" dirty="0" smtClean="0">
                <a:solidFill>
                  <a:srgbClr val="5F5F5F"/>
                </a:solidFill>
                <a:latin typeface="Trebuchet MS" charset="0"/>
              </a:rPr>
              <a:t>: Support for Situated Ubicomp Experimentation</a:t>
            </a:r>
          </a:p>
          <a:p>
            <a:endParaRPr lang="en-US" dirty="0"/>
          </a:p>
          <a:p>
            <a:r>
              <a:rPr lang="en-US" dirty="0"/>
              <a:t>SUPPORTING EVAL, NOT PROTOTYPE </a:t>
            </a:r>
            <a:r>
              <a:rPr lang="en-US" dirty="0" smtClean="0"/>
              <a:t>BUILDING</a:t>
            </a:r>
          </a:p>
          <a:p>
            <a:r>
              <a:rPr lang="en-US" dirty="0" smtClean="0"/>
              <a:t>Supports </a:t>
            </a:r>
            <a:r>
              <a:rPr lang="en-US" dirty="0" err="1" smtClean="0"/>
              <a:t>needfinding</a:t>
            </a:r>
            <a:r>
              <a:rPr lang="en-US" dirty="0" smtClean="0"/>
              <a:t> too </a:t>
            </a:r>
            <a:endParaRPr lang="en-US" dirty="0"/>
          </a:p>
          <a:p>
            <a:r>
              <a:rPr lang="en-US" dirty="0" smtClean="0"/>
              <a:t>Value for deciding what to capture?</a:t>
            </a:r>
          </a:p>
          <a:p>
            <a:r>
              <a:rPr lang="en-US" dirty="0" smtClean="0"/>
              <a:t>Make</a:t>
            </a:r>
            <a:r>
              <a:rPr lang="en-US" baseline="0" dirty="0" smtClean="0"/>
              <a:t> sure no bullet points are there on these slides that aren’t necessary for the talk (cut and paste)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6</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153EF-48E0-054D-922D-F79CA3963AB0}" type="slidenum">
              <a:rPr lang="en-US"/>
              <a:pPr/>
              <a:t>45</a:t>
            </a:fld>
            <a:endParaRPr lang="en-US"/>
          </a:p>
        </p:txBody>
      </p:sp>
      <p:sp>
        <p:nvSpPr>
          <p:cNvPr id="821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1251" name="Rectangle 3"/>
          <p:cNvSpPr>
            <a:spLocks noGrp="1" noChangeArrowheads="1"/>
          </p:cNvSpPr>
          <p:nvPr>
            <p:ph type="body" idx="1"/>
          </p:nvPr>
        </p:nvSpPr>
        <p:spPr/>
        <p:txBody>
          <a:bodyPr/>
          <a:lstStyle/>
          <a:p>
            <a:r>
              <a:rPr lang="en-US" dirty="0" smtClean="0"/>
              <a:t>Fixed</a:t>
            </a:r>
            <a:r>
              <a:rPr lang="en-US" baseline="0" dirty="0" smtClean="0"/>
              <a:t> client also possible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46</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47</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28E25-624E-094A-A2F1-64D2FAB0CDF9}" type="slidenum">
              <a:rPr lang="en-US"/>
              <a:pPr/>
              <a:t>48</a:t>
            </a:fld>
            <a:endParaRPr lang="en-US"/>
          </a:p>
        </p:txBody>
      </p:sp>
      <p:sp>
        <p:nvSpPr>
          <p:cNvPr id="71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49</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50</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9902-0FB5-494C-9CB0-EB55362CF7AF}" type="slidenum">
              <a:rPr lang="en-US"/>
              <a:pPr/>
              <a:t>51</a:t>
            </a:fld>
            <a:endParaRPr lang="en-US"/>
          </a:p>
        </p:txBody>
      </p:sp>
      <p:sp>
        <p:nvSpPr>
          <p:cNvPr id="71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5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Let’s you monitor and respond to incoming events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844D-3719-C84B-AA91-0D2208BC4F22}" type="slidenum">
              <a:rPr lang="en-US"/>
              <a:pPr/>
              <a:t>52</a:t>
            </a:fld>
            <a:endParaRPr lang="en-US"/>
          </a:p>
        </p:txBody>
      </p:sp>
      <p:sp>
        <p:nvSpPr>
          <p:cNvPr id="850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50947" name="Rectangle 3"/>
          <p:cNvSpPr>
            <a:spLocks noGrp="1" noChangeArrowheads="1"/>
          </p:cNvSpPr>
          <p:nvPr>
            <p:ph type="body" idx="1"/>
          </p:nvPr>
        </p:nvSpPr>
        <p:spPr/>
        <p:txBody>
          <a:bodyPr/>
          <a:lstStyle/>
          <a:p>
            <a:r>
              <a:rPr lang="en-US"/>
              <a:t>With this infrastructure, Momento can support a broad array of studies. </a:t>
            </a:r>
          </a:p>
          <a:p>
            <a:endParaRPr lang="en-US"/>
          </a:p>
          <a:p>
            <a:r>
              <a:rPr lang="en-US"/>
              <a:t>…</a:t>
            </a:r>
          </a:p>
          <a:p>
            <a:endParaRPr lang="en-US"/>
          </a:p>
          <a:p>
            <a:r>
              <a:rPr lang="en-US"/>
              <a:t>For example, the rule system can also be used to implement location and proximity sensitive mobile-based games and other applications.</a:t>
            </a:r>
          </a:p>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53</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54</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583D4-F7D5-CB4F-A8A8-85BC82F940F6}" type="slidenum">
              <a:rPr lang="en-US"/>
              <a:pPr/>
              <a:t>55</a:t>
            </a:fld>
            <a:endParaRPr lang="en-US"/>
          </a:p>
        </p:txBody>
      </p:sp>
      <p:sp>
        <p:nvSpPr>
          <p:cNvPr id="424962"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2496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dirty="0" smtClean="0">
                <a:solidFill>
                  <a:schemeClr val="bg1"/>
                </a:solidFill>
              </a:rPr>
              <a:t>Audio provides cues about</a:t>
            </a:r>
          </a:p>
          <a:p>
            <a:pPr marL="400050" lvl="1" indent="0"/>
            <a:r>
              <a:rPr lang="en-US" dirty="0" smtClean="0">
                <a:solidFill>
                  <a:schemeClr val="bg1"/>
                </a:solidFill>
              </a:rPr>
              <a:t>What’s going on around you</a:t>
            </a:r>
          </a:p>
          <a:p>
            <a:pPr lvl="1"/>
            <a:r>
              <a:rPr lang="en-US" dirty="0" smtClean="0">
                <a:solidFill>
                  <a:schemeClr val="bg1"/>
                </a:solidFill>
              </a:rPr>
              <a:t>Problems (car, leaky faucet, </a:t>
            </a:r>
            <a:r>
              <a:rPr lang="en-US" i="1" dirty="0" smtClean="0">
                <a:solidFill>
                  <a:schemeClr val="bg1"/>
                </a:solidFill>
              </a:rPr>
              <a:t>etc.</a:t>
            </a:r>
            <a:r>
              <a:rPr lang="en-US" dirty="0" smtClean="0">
                <a:solidFill>
                  <a:schemeClr val="bg1"/>
                </a:solidFill>
              </a:rPr>
              <a:t>)</a:t>
            </a:r>
          </a:p>
          <a:p>
            <a:pPr lvl="1"/>
            <a:r>
              <a:rPr lang="en-US" dirty="0" smtClean="0">
                <a:solidFill>
                  <a:schemeClr val="bg1"/>
                </a:solidFill>
              </a:rPr>
              <a:t>Alarms, alerts, the unexpected</a:t>
            </a:r>
          </a:p>
          <a:p>
            <a:r>
              <a:rPr lang="en-US" dirty="0" smtClean="0">
                <a:solidFill>
                  <a:schemeClr val="bg1"/>
                </a:solidFill>
              </a:rPr>
              <a:t>Existing technology for the deaf </a:t>
            </a:r>
            <a:br>
              <a:rPr lang="en-US" dirty="0" smtClean="0">
                <a:solidFill>
                  <a:schemeClr val="bg1"/>
                </a:solidFill>
              </a:rPr>
            </a:br>
            <a:r>
              <a:rPr lang="en-US" dirty="0" smtClean="0">
                <a:solidFill>
                  <a:schemeClr val="bg1"/>
                </a:solidFill>
              </a:rPr>
              <a:t>is typically</a:t>
            </a:r>
          </a:p>
          <a:p>
            <a:pPr lvl="1"/>
            <a:r>
              <a:rPr lang="en-US" dirty="0" smtClean="0">
                <a:solidFill>
                  <a:schemeClr val="bg1"/>
                </a:solidFill>
              </a:rPr>
              <a:t>Not mobile</a:t>
            </a:r>
          </a:p>
          <a:p>
            <a:pPr lvl="1"/>
            <a:r>
              <a:rPr lang="en-US" dirty="0" smtClean="0">
                <a:solidFill>
                  <a:schemeClr val="bg1"/>
                </a:solidFill>
              </a:rPr>
              <a:t>Specific to a subset of sounds</a:t>
            </a:r>
          </a:p>
          <a:p>
            <a:pPr lvl="1"/>
            <a:endParaRPr lang="en-US" sz="2000" dirty="0" smtClean="0"/>
          </a:p>
          <a:p>
            <a:pPr lvl="1"/>
            <a:r>
              <a:rPr lang="en-US" sz="2000" dirty="0" err="1" smtClean="0"/>
              <a:t>Momento</a:t>
            </a:r>
            <a:r>
              <a:rPr lang="en-US" sz="2000" dirty="0" smtClean="0"/>
              <a:t> Mobile Client </a:t>
            </a:r>
            <a:r>
              <a:rPr lang="en-US" sz="1600" dirty="0" smtClean="0">
                <a:solidFill>
                  <a:schemeClr val="bg2"/>
                </a:solidFill>
              </a:rPr>
              <a:t>[Carter </a:t>
            </a:r>
            <a:r>
              <a:rPr lang="ja-JP" altLang="en-US" sz="1600" dirty="0" smtClean="0">
                <a:solidFill>
                  <a:schemeClr val="bg2"/>
                </a:solidFill>
              </a:rPr>
              <a:t>‘</a:t>
            </a:r>
            <a:r>
              <a:rPr lang="en-US" sz="1600" dirty="0" smtClean="0">
                <a:solidFill>
                  <a:schemeClr val="bg2"/>
                </a:solidFill>
              </a:rPr>
              <a:t>06] </a:t>
            </a:r>
            <a:r>
              <a:rPr lang="en-US" sz="2000" dirty="0" smtClean="0"/>
              <a:t>to capture &amp; transmit audio</a:t>
            </a:r>
          </a:p>
          <a:p>
            <a:pPr lvl="2"/>
            <a:r>
              <a:rPr lang="en-US" sz="1800" dirty="0" smtClean="0"/>
              <a:t>Users asked to take a photo with requests</a:t>
            </a:r>
          </a:p>
          <a:p>
            <a:pPr lvl="2"/>
            <a:r>
              <a:rPr lang="en-US" sz="1800" dirty="0" smtClean="0"/>
              <a:t>Sends two 15-second WAV files (8KHz mono, 115 kb each)</a:t>
            </a:r>
          </a:p>
          <a:p>
            <a:pPr lvl="2"/>
            <a:r>
              <a:rPr lang="en-US" sz="1800" dirty="0" smtClean="0"/>
              <a:t>2-4 minutes to transmit via GPRS</a:t>
            </a:r>
          </a:p>
          <a:p>
            <a:pPr lvl="1"/>
            <a:r>
              <a:rPr lang="en-US" sz="2000" dirty="0" smtClean="0"/>
              <a:t>Devices: I-mate PDA2K, Windows Mobile system</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917DF-BB36-7244-B6AC-0A6B33C58012}" type="slidenum">
              <a:rPr lang="en-US"/>
              <a:pPr/>
              <a:t>56</a:t>
            </a:fld>
            <a:endParaRPr lang="en-US"/>
          </a:p>
        </p:txBody>
      </p:sp>
      <p:sp>
        <p:nvSpPr>
          <p:cNvPr id="457730"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a:t>Study: [read]… Due to some scheduling problems, hardware issues, and network connectivity problems, users ended up completing between 7 and 15 days of the study (</a:t>
            </a:r>
            <a:r>
              <a:rPr lang="en-US" sz="900">
                <a:cs typeface="Times New Roman" charset="0"/>
              </a:rPr>
              <a:t>7, 8, 10, 13, 14, 15).</a:t>
            </a:r>
          </a:p>
          <a:p>
            <a:endParaRPr lang="en-US"/>
          </a:p>
          <a:p>
            <a:r>
              <a:rPr lang="en-US"/>
              <a:t>Participants – hearing: [read]… 3 had some hearing with aids or cochlear implants, which they used during the study.</a:t>
            </a:r>
          </a:p>
          <a:p>
            <a:endParaRPr lang="en-US"/>
          </a:p>
          <a:p>
            <a:r>
              <a:rPr lang="en-US"/>
              <a:t>Data - Diary: Users completed a daily email diary. We ask questions about each request, like </a:t>
            </a:r>
            <a:r>
              <a:rPr lang="en-US" i="1"/>
              <a:t>why did you make the request</a:t>
            </a:r>
            <a:r>
              <a:rPr lang="en-US"/>
              <a:t>, </a:t>
            </a:r>
            <a:r>
              <a:rPr lang="en-US" i="1"/>
              <a:t>how useful was the response, </a:t>
            </a:r>
            <a:r>
              <a:rPr lang="en-US"/>
              <a:t>and</a:t>
            </a:r>
            <a:r>
              <a:rPr lang="en-US" i="1"/>
              <a:t> could it have been improved (where were you</a:t>
            </a:r>
            <a:r>
              <a:rPr lang="en-US"/>
              <a:t>, </a:t>
            </a:r>
            <a:r>
              <a:rPr lang="en-US" i="1"/>
              <a:t>which request today was most important to you and why)</a:t>
            </a:r>
            <a:r>
              <a:rPr lang="en-US"/>
              <a:t>?</a:t>
            </a:r>
          </a:p>
          <a:p>
            <a:endParaRPr lang="en-US"/>
          </a:p>
          <a:p>
            <a:r>
              <a:rPr lang="en-US"/>
              <a:t>Requests: for each request, we have the audio, a photo, and a transcription. I am going to play for you an example of some audio requests we received, which will give you a sense for the quality and the types of situations people used the tool. I am avoiding audio that includes conversations for privacy reasons.</a:t>
            </a:r>
          </a:p>
          <a:p>
            <a:r>
              <a:rPr lang="en-US"/>
              <a:t>	- grocery, airport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fld id="{B492EFCD-E8A8-A844-B149-7BF5964E5F77}" type="datetime1">
              <a:rPr lang="en-US"/>
              <a:pPr/>
              <a:t>2/14/15</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fld id="{9D292786-976B-D740-B4B0-AA86479C19F9}" type="datetime1">
              <a:rPr lang="en-US"/>
              <a:pPr/>
              <a:t>2/14/15</a:t>
            </a:fld>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3.png"/><Relationship Id="rId5" Type="http://schemas.openxmlformats.org/officeDocument/2006/relationships/oleObject" Target="../embeddings/oleObject1.bin"/><Relationship Id="rId6"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3.png"/><Relationship Id="rId5" Type="http://schemas.openxmlformats.org/officeDocument/2006/relationships/oleObject" Target="../embeddings/oleObject2.bin"/><Relationship Id="rId6"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3.png"/><Relationship Id="rId5" Type="http://schemas.openxmlformats.org/officeDocument/2006/relationships/oleObject" Target="../embeddings/oleObject3.bin"/><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oleObject" Target="../embeddings/oleObject4.bin"/><Relationship Id="rId8" Type="http://schemas.openxmlformats.org/officeDocument/2006/relationships/image" Target="../media/image29.png"/><Relationship Id="rId9" Type="http://schemas.openxmlformats.org/officeDocument/2006/relationships/image" Target="../media/image23.png"/><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oleObject" Target="../embeddings/oleObject5.bin"/><Relationship Id="rId8" Type="http://schemas.openxmlformats.org/officeDocument/2006/relationships/image" Target="../media/image29.png"/><Relationship Id="rId9" Type="http://schemas.openxmlformats.org/officeDocument/2006/relationships/image" Target="../media/image23.png"/><Relationship Id="rId1" Type="http://schemas.openxmlformats.org/officeDocument/2006/relationships/vmlDrawing" Target="../drawings/vmlDrawing5.vml"/><Relationship Id="rId2"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played out in a case study</a:t>
            </a:r>
          </a:p>
          <a:p>
            <a:pPr marL="320675" indent="-320675" defTabSz="852488">
              <a:spcBef>
                <a:spcPct val="25000"/>
              </a:spcBef>
              <a:buSzPct val="80000"/>
            </a:pPr>
            <a:r>
              <a:rPr lang="en-US" dirty="0" smtClean="0"/>
              <a:t>Be able to point to some pitfalls where things can go wrong in the </a:t>
            </a:r>
            <a:r>
              <a:rPr lang="en-US" smtClean="0"/>
              <a:t>data pipeline</a:t>
            </a:r>
          </a:p>
          <a:p>
            <a:pPr marL="320675" indent="-320675" defTabSz="852488">
              <a:spcBef>
                <a:spcPct val="25000"/>
              </a:spcBef>
              <a:buSzPct val="80000"/>
            </a:pPr>
            <a:r>
              <a:rPr lang="en-US" smtClean="0"/>
              <a:t>Be </a:t>
            </a:r>
            <a:r>
              <a:rPr lang="en-US" dirty="0" smtClean="0"/>
              <a:t>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t="4162" b="28851"/>
          <a:stretch/>
        </p:blipFill>
        <p:spPr>
          <a:xfrm>
            <a:off x="1128713" y="332473"/>
            <a:ext cx="7048500" cy="6256125"/>
          </a:xfrm>
        </p:spPr>
      </p:pic>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31947525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37</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38</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812800"/>
            <a:ext cx="7656512" cy="711200"/>
          </a:xfrm>
        </p:spPr>
        <p:txBody>
          <a:bodyPr>
            <a:normAutofit fontScale="90000"/>
          </a:bodyPr>
          <a:lstStyle/>
          <a:p>
            <a:r>
              <a:rPr lang="en-US" dirty="0" smtClean="0"/>
              <a:t>Research Case Study: Capturing the right data</a:t>
            </a:r>
            <a:endParaRPr lang="en-US" dirty="0"/>
          </a:p>
        </p:txBody>
      </p:sp>
      <p:sp>
        <p:nvSpPr>
          <p:cNvPr id="4" name="Content Placeholder 3"/>
          <p:cNvSpPr>
            <a:spLocks noGrp="1"/>
          </p:cNvSpPr>
          <p:nvPr>
            <p:ph idx="1"/>
          </p:nvPr>
        </p:nvSpPr>
        <p:spPr>
          <a:xfrm>
            <a:off x="1258888" y="1812925"/>
            <a:ext cx="7656512" cy="4968875"/>
          </a:xfrm>
        </p:spPr>
        <p:txBody>
          <a:bodyPr/>
          <a:lstStyle/>
          <a:p>
            <a:pPr marL="228600" lvl="1" indent="0">
              <a:buNone/>
            </a:pPr>
            <a:r>
              <a:rPr lang="en-US" sz="2800" dirty="0" smtClean="0">
                <a:solidFill>
                  <a:schemeClr val="tx1"/>
                </a:solidFill>
              </a:rPr>
              <a:t>Techniques needed: Careful analysis &amp; thought</a:t>
            </a:r>
          </a:p>
          <a:p>
            <a:pPr marL="228600" lvl="1" indent="0">
              <a:buNone/>
            </a:pPr>
            <a:r>
              <a:rPr lang="en-US" sz="2800" dirty="0" smtClean="0">
                <a:solidFill>
                  <a:schemeClr val="tx1"/>
                </a:solidFill>
              </a:rPr>
              <a:t>Tools that can help: </a:t>
            </a:r>
            <a:r>
              <a:rPr lang="en-US" sz="2800" dirty="0">
                <a:solidFill>
                  <a:schemeClr val="tx1"/>
                </a:solidFill>
              </a:rPr>
              <a:t>simulation &amp; </a:t>
            </a:r>
            <a:r>
              <a:rPr lang="en-US" sz="2800" dirty="0">
                <a:solidFill>
                  <a:schemeClr val="accent1"/>
                </a:solidFill>
              </a:rPr>
              <a:t>prototyping</a:t>
            </a:r>
            <a:r>
              <a:rPr lang="en-US" sz="1050" dirty="0">
                <a:solidFill>
                  <a:schemeClr val="accent1"/>
                </a:solidFill>
              </a:rPr>
              <a:t> </a:t>
            </a:r>
            <a:br>
              <a:rPr lang="en-US" sz="1050" dirty="0">
                <a:solidFill>
                  <a:schemeClr val="accent1"/>
                </a:solidFill>
              </a:rPr>
            </a:br>
            <a:r>
              <a:rPr lang="en-US" sz="2000" dirty="0"/>
              <a:t>[</a:t>
            </a:r>
            <a:r>
              <a:rPr lang="en-US" sz="2000" i="1" dirty="0"/>
              <a:t>e.g.</a:t>
            </a:r>
            <a:r>
              <a:rPr lang="en-US" sz="2000" dirty="0"/>
              <a:t> </a:t>
            </a:r>
            <a:r>
              <a:rPr lang="en-US" sz="2000" dirty="0">
                <a:solidFill>
                  <a:srgbClr val="000000"/>
                </a:solidFill>
              </a:rPr>
              <a:t>IAT - IBM Systems Journal ‘05, </a:t>
            </a:r>
            <a:r>
              <a:rPr lang="en-US" sz="2000" dirty="0" err="1">
                <a:solidFill>
                  <a:schemeClr val="accent1"/>
                </a:solidFill>
              </a:rPr>
              <a:t>Momento</a:t>
            </a:r>
            <a:r>
              <a:rPr lang="en-US" sz="2000" dirty="0">
                <a:solidFill>
                  <a:schemeClr val="accent1"/>
                </a:solidFill>
              </a:rPr>
              <a:t> – CHI’07 </a:t>
            </a:r>
            <a:r>
              <a:rPr lang="en-US" sz="2000" dirty="0" smtClean="0">
                <a:solidFill>
                  <a:schemeClr val="accent1"/>
                </a:solidFill>
              </a:rPr>
              <a:t>]</a:t>
            </a:r>
            <a:endParaRPr lang="en-US" sz="2800" b="1" dirty="0">
              <a:solidFill>
                <a:schemeClr val="accent1"/>
              </a:solidFill>
            </a:endParaRPr>
          </a:p>
          <a:p>
            <a:endParaRPr lang="en-US" sz="3200" dirty="0"/>
          </a:p>
        </p:txBody>
      </p:sp>
    </p:spTree>
    <p:extLst>
      <p:ext uri="{BB962C8B-B14F-4D97-AF65-F5344CB8AC3E}">
        <p14:creationId xmlns:p14="http://schemas.microsoft.com/office/powerpoint/2010/main" val="375339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dirty="0" err="1" smtClean="0"/>
              <a:t>Momento</a:t>
            </a:r>
            <a:r>
              <a:rPr lang="en-US" sz="2400" dirty="0" smtClean="0"/>
              <a:t> [CHI’07]</a:t>
            </a:r>
            <a:endParaRPr lang="en-US" dirty="0"/>
          </a:p>
        </p:txBody>
      </p:sp>
      <p:sp>
        <p:nvSpPr>
          <p:cNvPr id="708611" name="Rectangle 3"/>
          <p:cNvSpPr>
            <a:spLocks noGrp="1" noChangeArrowheads="1"/>
          </p:cNvSpPr>
          <p:nvPr>
            <p:ph idx="1"/>
          </p:nvPr>
        </p:nvSpPr>
        <p:spPr/>
        <p:txBody>
          <a:bodyPr/>
          <a:lstStyle/>
          <a:p>
            <a:pPr marL="519113" indent="-519113">
              <a:lnSpc>
                <a:spcPct val="90000"/>
              </a:lnSpc>
              <a:buFont typeface="Wingdings" charset="0"/>
              <a:buNone/>
            </a:pPr>
            <a:r>
              <a:rPr lang="en-US" sz="3200" dirty="0"/>
              <a:t>Iteratively designed, usable system for </a:t>
            </a:r>
            <a:r>
              <a:rPr lang="en-US" sz="3200" i="1" dirty="0" smtClean="0"/>
              <a:t>situated</a:t>
            </a:r>
            <a:r>
              <a:rPr lang="en-US" sz="3200" dirty="0" smtClean="0"/>
              <a:t> experimentation</a:t>
            </a:r>
            <a:endParaRPr lang="en-US" sz="3200" dirty="0"/>
          </a:p>
          <a:p>
            <a:pPr marL="519113" indent="-519113">
              <a:lnSpc>
                <a:spcPct val="90000"/>
              </a:lnSpc>
              <a:buFont typeface="Wingdings" charset="0"/>
              <a:buNone/>
            </a:pPr>
            <a:endParaRPr lang="en-US" sz="3200" dirty="0" smtClean="0"/>
          </a:p>
          <a:p>
            <a:pPr marL="519113" indent="-519113">
              <a:lnSpc>
                <a:spcPct val="90000"/>
              </a:lnSpc>
              <a:buFont typeface="Wingdings" charset="0"/>
              <a:buNone/>
            </a:pPr>
            <a:r>
              <a:rPr lang="en-US" sz="3200" dirty="0" smtClean="0"/>
              <a:t>Quick access to </a:t>
            </a:r>
            <a:r>
              <a:rPr lang="en-US" sz="3200" i="1" dirty="0" smtClean="0"/>
              <a:t>real world</a:t>
            </a:r>
            <a:r>
              <a:rPr lang="en-US" sz="3200" dirty="0" smtClean="0"/>
              <a:t> data</a:t>
            </a:r>
            <a:endParaRPr lang="en-US" sz="3200" dirty="0"/>
          </a:p>
          <a:p>
            <a:pPr marL="519113" indent="-519113">
              <a:lnSpc>
                <a:spcPct val="90000"/>
              </a:lnSpc>
            </a:pPr>
            <a:r>
              <a:rPr lang="en-US" sz="3200" dirty="0" smtClean="0"/>
              <a:t>Easy ways to communicate with and study users</a:t>
            </a:r>
          </a:p>
          <a:p>
            <a:pPr marL="519113" indent="-519113">
              <a:lnSpc>
                <a:spcPct val="90000"/>
              </a:lnSpc>
            </a:pPr>
            <a:r>
              <a:rPr lang="en-US" sz="3200" dirty="0" smtClean="0"/>
              <a:t>Easy ways to connect to sensors (mobile phone, context toolkit)</a:t>
            </a:r>
            <a:endParaRPr lang="en-US" sz="3200" dirty="0"/>
          </a:p>
        </p:txBody>
      </p:sp>
      <p:pic>
        <p:nvPicPr>
          <p:cNvPr id="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4108628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experiment</a:t>
            </a:r>
            <a:endParaRPr lang="en-US" dirty="0"/>
          </a:p>
        </p:txBody>
      </p:sp>
      <p:sp>
        <p:nvSpPr>
          <p:cNvPr id="9" name="Date Placeholder 3"/>
          <p:cNvSpPr>
            <a:spLocks noGrp="1"/>
          </p:cNvSpPr>
          <p:nvPr>
            <p:ph type="dt" sz="half" idx="10"/>
          </p:nvPr>
        </p:nvSpPr>
        <p:spPr>
          <a:prstGeom prst="rect">
            <a:avLst/>
          </a:prstGeom>
        </p:spPr>
        <p:txBody>
          <a:bodyPr/>
          <a:lstStyle/>
          <a:p>
            <a:fld id="{0A0393B6-C580-C049-8A2E-3BDF54747DFA}" type="datetime1">
              <a:rPr lang="en-US"/>
              <a:pPr/>
              <a:t>2/14/15</a:t>
            </a:fld>
            <a:endParaRPr lang="en-US"/>
          </a:p>
        </p:txBody>
      </p:sp>
      <p:sp>
        <p:nvSpPr>
          <p:cNvPr id="820232" name="Text Box 8"/>
          <p:cNvSpPr txBox="1">
            <a:spLocks noChangeArrowheads="1"/>
          </p:cNvSpPr>
          <p:nvPr/>
        </p:nvSpPr>
        <p:spPr bwMode="auto">
          <a:xfrm rot="21600000">
            <a:off x="6705600" y="411480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latin typeface="Trebuchet MS" charset="0"/>
              </a:rPr>
              <a:t>Experimenter</a:t>
            </a:r>
          </a:p>
          <a:p>
            <a:r>
              <a:rPr lang="en-US" sz="2000">
                <a:solidFill>
                  <a:schemeClr val="accent2"/>
                </a:solidFill>
                <a:latin typeface="Trebuchet MS" charset="0"/>
              </a:rPr>
              <a:t>interface</a:t>
            </a:r>
          </a:p>
        </p:txBody>
      </p:sp>
      <p:sp>
        <p:nvSpPr>
          <p:cNvPr id="820233" name="Rectangle 9"/>
          <p:cNvSpPr>
            <a:spLocks noChangeArrowheads="1"/>
          </p:cNvSpPr>
          <p:nvPr/>
        </p:nvSpPr>
        <p:spPr bwMode="auto">
          <a:xfrm>
            <a:off x="5867400" y="4800600"/>
            <a:ext cx="1828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1"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pic>
        <p:nvPicPr>
          <p:cNvPr id="1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2566" b="-12566"/>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20231" name="Text Box 7"/>
          <p:cNvSpPr txBox="1">
            <a:spLocks noChangeArrowheads="1"/>
          </p:cNvSpPr>
          <p:nvPr/>
        </p:nvSpPr>
        <p:spPr bwMode="auto">
          <a:xfrm rot="21600000">
            <a:off x="3055923" y="3740097"/>
            <a:ext cx="207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chemeClr val="accent2"/>
                </a:solidFill>
                <a:latin typeface="Trebuchet MS" charset="0"/>
              </a:rPr>
              <a:t>SMS</a:t>
            </a:r>
            <a:r>
              <a:rPr lang="en-US" sz="2000" dirty="0" smtClean="0">
                <a:solidFill>
                  <a:schemeClr val="accent2"/>
                </a:solidFill>
                <a:latin typeface="Trebuchet MS" charset="0"/>
              </a:rPr>
              <a:t>/MMS/XML</a:t>
            </a:r>
            <a:endParaRPr lang="en-US" sz="2000" dirty="0">
              <a:solidFill>
                <a:schemeClr val="accent2"/>
              </a:solidFill>
              <a:latin typeface="Trebuchet MS" charset="0"/>
            </a:endParaRPr>
          </a:p>
        </p:txBody>
      </p:sp>
    </p:spTree>
    <p:extLst>
      <p:ext uri="{BB962C8B-B14F-4D97-AF65-F5344CB8AC3E}">
        <p14:creationId xmlns:p14="http://schemas.microsoft.com/office/powerpoint/2010/main" val="207243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a:t>Quick access to </a:t>
            </a:r>
            <a:r>
              <a:rPr lang="en-US" i="1" dirty="0"/>
              <a:t>real world</a:t>
            </a:r>
            <a:r>
              <a:rPr lang="en-US" dirty="0"/>
              <a:t> data</a:t>
            </a:r>
          </a:p>
        </p:txBody>
      </p:sp>
      <p:sp>
        <p:nvSpPr>
          <p:cNvPr id="710659" name="Rectangle 3"/>
          <p:cNvSpPr>
            <a:spLocks noGrp="1" noChangeArrowheads="1"/>
          </p:cNvSpPr>
          <p:nvPr>
            <p:ph type="body" idx="1"/>
          </p:nvPr>
        </p:nvSpPr>
        <p:spPr>
          <a:xfrm>
            <a:off x="1258888" y="1584325"/>
            <a:ext cx="7656512" cy="4968875"/>
          </a:xfrm>
        </p:spPr>
        <p:txBody>
          <a:bodyPr>
            <a:normAutofit/>
          </a:bodyPr>
          <a:lstStyle/>
          <a:p>
            <a:pPr>
              <a:buFont typeface="Wingdings" charset="0"/>
              <a:buNone/>
            </a:pPr>
            <a:r>
              <a:rPr lang="en-US" sz="3200" dirty="0" smtClean="0"/>
              <a:t>Runs on mobile phones</a:t>
            </a:r>
          </a:p>
          <a:p>
            <a:pPr>
              <a:buFont typeface="Wingdings" charset="0"/>
              <a:buNone/>
            </a:pPr>
            <a:r>
              <a:rPr lang="en-US" sz="3200" dirty="0" smtClean="0"/>
              <a:t>No </a:t>
            </a:r>
            <a:r>
              <a:rPr lang="en-US" sz="3200" dirty="0"/>
              <a:t>client install required </a:t>
            </a:r>
          </a:p>
          <a:p>
            <a:pPr>
              <a:buFont typeface="Wingdings" charset="0"/>
              <a:buNone/>
            </a:pPr>
            <a:r>
              <a:rPr lang="en-US" sz="3200" dirty="0"/>
              <a:t>No coding required </a:t>
            </a:r>
          </a:p>
          <a:p>
            <a:pPr>
              <a:buFont typeface="Wingdings" charset="0"/>
              <a:buNone/>
            </a:pPr>
            <a:r>
              <a:rPr lang="en-US" sz="3200" dirty="0"/>
              <a:t>Robust over days/weeks </a:t>
            </a:r>
          </a:p>
          <a:p>
            <a:endParaRPr lang="en-US" sz="3200" dirty="0"/>
          </a:p>
          <a:p>
            <a:pPr>
              <a:buFont typeface="Wingdings" charset="0"/>
              <a:buNone/>
            </a:pPr>
            <a:endParaRPr lang="en-US" sz="3200" dirty="0"/>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nvGraphicFramePr>
        <p:xfrm>
          <a:off x="6010275" y="1493838"/>
          <a:ext cx="2600325" cy="4525962"/>
        </p:xfrm>
        <a:graphic>
          <a:graphicData uri="http://schemas.openxmlformats.org/presentationml/2006/ole">
            <mc:AlternateContent xmlns:mc="http://schemas.openxmlformats.org/markup-compatibility/2006">
              <mc:Choice xmlns:v="urn:schemas-microsoft-com:vml" Requires="v">
                <p:oleObj spid="_x0000_s1037"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1493838"/>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04456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smtClean="0"/>
              <a:t>Mobile Client</a:t>
            </a:r>
            <a:endParaRPr lang="en-US" dirty="0"/>
          </a:p>
        </p:txBody>
      </p:sp>
      <p:sp>
        <p:nvSpPr>
          <p:cNvPr id="710659" name="Rectangle 3"/>
          <p:cNvSpPr>
            <a:spLocks noGrp="1" noChangeArrowheads="1"/>
          </p:cNvSpPr>
          <p:nvPr>
            <p:ph type="body" idx="1"/>
          </p:nvPr>
        </p:nvSpPr>
        <p:spPr>
          <a:xfrm>
            <a:off x="1258888" y="1584325"/>
            <a:ext cx="7656512" cy="4968875"/>
          </a:xfrm>
        </p:spPr>
        <p:txBody>
          <a:bodyPr>
            <a:normAutofit/>
          </a:bodyPr>
          <a:lstStyle/>
          <a:p>
            <a:pPr marL="0" indent="0">
              <a:buNone/>
            </a:pPr>
            <a:r>
              <a:rPr lang="en-US" sz="3600" dirty="0">
                <a:latin typeface="Trebuchet MS" charset="0"/>
              </a:rPr>
              <a:t>Text file configuration </a:t>
            </a:r>
          </a:p>
          <a:p>
            <a:pPr marL="228600" lvl="1" indent="0"/>
            <a:r>
              <a:rPr lang="en-US" sz="3000" dirty="0" smtClean="0">
                <a:latin typeface="Trebuchet MS" charset="0"/>
              </a:rPr>
              <a:t> Study </a:t>
            </a:r>
            <a:r>
              <a:rPr lang="en-US" sz="3000" dirty="0">
                <a:latin typeface="Trebuchet MS" charset="0"/>
              </a:rPr>
              <a:t>description</a:t>
            </a:r>
          </a:p>
          <a:p>
            <a:pPr marL="228600" lvl="1" indent="0"/>
            <a:r>
              <a:rPr lang="en-US" sz="3000" dirty="0" smtClean="0">
                <a:latin typeface="Trebuchet MS" charset="0"/>
              </a:rPr>
              <a:t> Capture</a:t>
            </a:r>
            <a:endParaRPr lang="en-US" sz="3000" dirty="0">
              <a:latin typeface="Trebuchet MS" charset="0"/>
            </a:endParaRPr>
          </a:p>
          <a:p>
            <a:pPr marL="457200" lvl="2" indent="0"/>
            <a:r>
              <a:rPr lang="en-US" sz="3000" dirty="0" smtClean="0">
                <a:latin typeface="Trebuchet MS" charset="0"/>
              </a:rPr>
              <a:t> Audio</a:t>
            </a:r>
            <a:r>
              <a:rPr lang="en-US" sz="3000" dirty="0">
                <a:latin typeface="Trebuchet MS" charset="0"/>
              </a:rPr>
              <a:t>, Bluetooth/GPS</a:t>
            </a:r>
          </a:p>
          <a:p>
            <a:pPr marL="228600" lvl="1" indent="0"/>
            <a:r>
              <a:rPr lang="en-US" sz="3000" dirty="0" smtClean="0">
                <a:latin typeface="Trebuchet MS" charset="0"/>
              </a:rPr>
              <a:t> Buttons</a:t>
            </a:r>
            <a:endParaRPr lang="en-US" sz="3000" dirty="0">
              <a:latin typeface="Trebuchet MS" charset="0"/>
            </a:endParaRPr>
          </a:p>
          <a:p>
            <a:pPr marL="457200" lvl="2" indent="0"/>
            <a:r>
              <a:rPr lang="en-US" sz="3000" dirty="0" smtClean="0">
                <a:latin typeface="Trebuchet MS" charset="0"/>
              </a:rPr>
              <a:t> Remotely </a:t>
            </a:r>
            <a:r>
              <a:rPr lang="en-US" sz="3000" dirty="0">
                <a:latin typeface="Trebuchet MS" charset="0"/>
              </a:rPr>
              <a:t>reconfigurable</a:t>
            </a:r>
          </a:p>
          <a:p>
            <a:pPr marL="0" indent="0"/>
            <a:endParaRPr lang="en-US" sz="3600" dirty="0">
              <a:latin typeface="Trebuchet MS" charset="0"/>
            </a:endParaRPr>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extLst>
              <p:ext uri="{D42A27DB-BD31-4B8C-83A1-F6EECF244321}">
                <p14:modId xmlns:p14="http://schemas.microsoft.com/office/powerpoint/2010/main" val="3358266027"/>
              </p:ext>
            </p:extLst>
          </p:nvPr>
        </p:nvGraphicFramePr>
        <p:xfrm>
          <a:off x="6200049" y="1479239"/>
          <a:ext cx="2600325" cy="4525962"/>
        </p:xfrm>
        <a:graphic>
          <a:graphicData uri="http://schemas.openxmlformats.org/presentationml/2006/ole">
            <mc:AlternateContent xmlns:mc="http://schemas.openxmlformats.org/markup-compatibility/2006">
              <mc:Choice xmlns:v="urn:schemas-microsoft-com:vml" Requires="v">
                <p:oleObj spid="_x0000_s6154"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049" y="1479239"/>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70389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19200" y="381000"/>
            <a:ext cx="7772400" cy="1143000"/>
          </a:xfrm>
        </p:spPr>
        <p:txBody>
          <a:bodyPr/>
          <a:lstStyle/>
          <a:p>
            <a:pPr marL="519113" indent="-519113"/>
            <a:r>
              <a:rPr lang="en-US" dirty="0"/>
              <a:t>Easy ways to communicate with and study users</a:t>
            </a:r>
          </a:p>
        </p:txBody>
      </p:sp>
      <p:sp>
        <p:nvSpPr>
          <p:cNvPr id="712707" name="Rectangle 3"/>
          <p:cNvSpPr>
            <a:spLocks noGrp="1" noChangeArrowheads="1"/>
          </p:cNvSpPr>
          <p:nvPr>
            <p:ph type="body" idx="1"/>
          </p:nvPr>
        </p:nvSpPr>
        <p:spPr>
          <a:xfrm>
            <a:off x="1219200" y="1752600"/>
            <a:ext cx="7772400" cy="4114800"/>
          </a:xfrm>
        </p:spPr>
        <p:txBody>
          <a:bodyPr/>
          <a:lstStyle/>
          <a:p>
            <a:pPr>
              <a:buFont typeface="Wingdings" charset="0"/>
              <a:buNone/>
            </a:pPr>
            <a:r>
              <a:rPr lang="en-US" sz="3600" dirty="0"/>
              <a:t>Easy setup for </a:t>
            </a:r>
            <a:r>
              <a:rPr lang="en-US" sz="3600" dirty="0" smtClean="0"/>
              <a:t>studies</a:t>
            </a:r>
            <a:endParaRPr lang="en-US" sz="3600" dirty="0"/>
          </a:p>
          <a:p>
            <a:pPr>
              <a:buFont typeface="Wingdings" charset="0"/>
              <a:buNone/>
            </a:pPr>
            <a:endParaRPr lang="en-US" dirty="0"/>
          </a:p>
          <a:p>
            <a:endParaRPr lang="en-US" dirty="0"/>
          </a:p>
          <a:p>
            <a:endParaRPr lang="en-US" dirty="0"/>
          </a:p>
        </p:txBody>
      </p:sp>
      <p:pic>
        <p:nvPicPr>
          <p:cNvPr id="712708" name="Picture 4" descr="mainScreen"/>
          <p:cNvPicPr>
            <a:picLocks noChangeAspect="1" noChangeArrowheads="1"/>
          </p:cNvPicPr>
          <p:nvPr/>
        </p:nvPicPr>
        <p:blipFill>
          <a:blip r:embed="rId3">
            <a:extLst>
              <a:ext uri="{28A0092B-C50C-407E-A947-70E740481C1C}">
                <a14:useLocalDpi xmlns:a14="http://schemas.microsoft.com/office/drawing/2010/main" val="0"/>
              </a:ext>
            </a:extLst>
          </a:blip>
          <a:srcRect b="43398"/>
          <a:stretch>
            <a:fillRect/>
          </a:stretch>
        </p:blipFill>
        <p:spPr bwMode="auto">
          <a:xfrm>
            <a:off x="1295400" y="2895600"/>
            <a:ext cx="6146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2709" name="Picture 5" descr="mainScreen"/>
          <p:cNvPicPr>
            <a:picLocks noChangeAspect="1" noChangeArrowheads="1"/>
          </p:cNvPicPr>
          <p:nvPr/>
        </p:nvPicPr>
        <p:blipFill>
          <a:blip r:embed="rId3">
            <a:extLst>
              <a:ext uri="{28A0092B-C50C-407E-A947-70E740481C1C}">
                <a14:useLocalDpi xmlns:a14="http://schemas.microsoft.com/office/drawing/2010/main" val="0"/>
              </a:ext>
            </a:extLst>
          </a:blip>
          <a:srcRect t="94482"/>
          <a:stretch>
            <a:fillRect/>
          </a:stretch>
        </p:blipFill>
        <p:spPr bwMode="auto">
          <a:xfrm>
            <a:off x="1295400" y="5010242"/>
            <a:ext cx="6151563" cy="271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891824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application </a:t>
            </a:r>
            <a:r>
              <a:rPr lang="en-US" dirty="0" smtClean="0"/>
              <a:t>design</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dirty="0" err="1"/>
              <a:t>cond</a:t>
            </a:r>
            <a:r>
              <a:rPr lang="en-US" dirty="0"/>
              <a:t> and/or </a:t>
            </a:r>
            <a:r>
              <a:rPr lang="en-US" dirty="0" err="1"/>
              <a:t>cond</a:t>
            </a:r>
            <a:r>
              <a:rPr lang="en-US" dirty="0"/>
              <a:t> …] </a:t>
            </a:r>
          </a:p>
          <a:p>
            <a:pPr marL="0" indent="0">
              <a:buNone/>
            </a:pPr>
            <a:endParaRPr lang="en-US" dirty="0"/>
          </a:p>
          <a:p>
            <a:pPr marL="0" indent="0">
              <a:buNone/>
            </a:pPr>
            <a:r>
              <a:rPr lang="en-US" dirty="0"/>
              <a:t>Then send [content] to [recipient(s)]</a:t>
            </a:r>
          </a:p>
          <a:p>
            <a:pPr marL="0" indent="0">
              <a:buNone/>
            </a:pPr>
            <a:endParaRPr lang="en-US" dirty="0"/>
          </a:p>
        </p:txBody>
      </p:sp>
      <p:sp>
        <p:nvSpPr>
          <p:cNvPr id="6" name="Date Placeholder 2"/>
          <p:cNvSpPr>
            <a:spLocks noGrp="1"/>
          </p:cNvSpPr>
          <p:nvPr>
            <p:ph type="dt" sz="half" idx="10"/>
          </p:nvPr>
        </p:nvSpPr>
        <p:spPr/>
        <p:txBody>
          <a:bodyPr/>
          <a:lstStyle/>
          <a:p>
            <a:fld id="{F15E5D8D-A0E8-264C-9C24-8329A92BA23C}" type="datetime1">
              <a:rPr lang="en-US"/>
              <a:pPr/>
              <a:t>2/14/15</a:t>
            </a:fld>
            <a:endParaRPr lang="en-US"/>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66578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6" name="Date Placeholder 2"/>
          <p:cNvSpPr>
            <a:spLocks noGrp="1"/>
          </p:cNvSpPr>
          <p:nvPr>
            <p:ph type="dt" sz="half" idx="10"/>
          </p:nvPr>
        </p:nvSpPr>
        <p:spPr/>
        <p:txBody>
          <a:bodyPr/>
          <a:lstStyle/>
          <a:p>
            <a:fld id="{F15E5D8D-A0E8-264C-9C24-8329A92BA23C}" type="datetime1">
              <a:rPr lang="en-US"/>
              <a:pPr/>
              <a:t>2/14/15</a:t>
            </a:fld>
            <a:endParaRPr lang="en-US"/>
          </a:p>
        </p:txBody>
      </p:sp>
      <p:sp>
        <p:nvSpPr>
          <p:cNvPr id="3" name="Content Placeholder 2"/>
          <p:cNvSpPr>
            <a:spLocks noGrp="1"/>
          </p:cNvSpPr>
          <p:nvPr>
            <p:ph idx="1"/>
          </p:nvPr>
        </p:nvSpPr>
        <p:spPr/>
        <p:txBody>
          <a:bodyPr/>
          <a:lstStyle/>
          <a:p>
            <a:pPr marL="0" indent="0">
              <a:buNone/>
            </a:pPr>
            <a:r>
              <a:rPr lang="en-US" dirty="0"/>
              <a:t>If [9:30AM] </a:t>
            </a:r>
          </a:p>
          <a:p>
            <a:pPr marL="0" indent="0">
              <a:buNone/>
            </a:pPr>
            <a:endParaRPr lang="en-US" dirty="0"/>
          </a:p>
          <a:p>
            <a:pPr marL="0" indent="0">
              <a:buNone/>
            </a:pPr>
            <a:r>
              <a:rPr lang="en-US" dirty="0"/>
              <a:t>Then send [“Remember to diary today”] </a:t>
            </a:r>
          </a:p>
          <a:p>
            <a:pPr marL="0" indent="0">
              <a:buNone/>
            </a:pPr>
            <a:r>
              <a:rPr lang="en-US" dirty="0"/>
              <a:t>to [all]</a:t>
            </a:r>
          </a:p>
          <a:p>
            <a:pPr marL="0" indent="0">
              <a:buNone/>
            </a:pPr>
            <a:endParaRPr lang="en-US" dirty="0"/>
          </a:p>
        </p:txBody>
      </p:sp>
      <p:sp>
        <p:nvSpPr>
          <p:cNvPr id="691208" name="Text Box 8"/>
          <p:cNvSpPr txBox="1">
            <a:spLocks noChangeArrowheads="1"/>
          </p:cNvSpPr>
          <p:nvPr/>
        </p:nvSpPr>
        <p:spPr bwMode="auto">
          <a:xfrm>
            <a:off x="1216025" y="1958975"/>
            <a:ext cx="1846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b="1" dirty="0">
              <a:solidFill>
                <a:srgbClr val="FFFFFF"/>
              </a:solidFill>
              <a:latin typeface="Trebuchet MS" charset="0"/>
            </a:endParaRPr>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4036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1219200" y="-76200"/>
            <a:ext cx="7772400" cy="1143000"/>
          </a:xfrm>
        </p:spPr>
        <p:txBody>
          <a:bodyPr/>
          <a:lstStyle/>
          <a:p>
            <a:r>
              <a:rPr lang="en-US" dirty="0" smtClean="0"/>
              <a:t>Support for Wizard-of-Oz</a:t>
            </a:r>
            <a:endParaRPr lang="en-US" dirty="0"/>
          </a:p>
        </p:txBody>
      </p:sp>
      <p:sp>
        <p:nvSpPr>
          <p:cNvPr id="714755" name="Rectangle 3"/>
          <p:cNvSpPr>
            <a:spLocks noGrp="1" noChangeArrowheads="1"/>
          </p:cNvSpPr>
          <p:nvPr>
            <p:ph type="body" idx="1"/>
          </p:nvPr>
        </p:nvSpPr>
        <p:spPr>
          <a:xfrm>
            <a:off x="1219200" y="1257484"/>
            <a:ext cx="7772400" cy="4114800"/>
          </a:xfrm>
        </p:spPr>
        <p:txBody>
          <a:bodyPr/>
          <a:lstStyle/>
          <a:p>
            <a:pPr>
              <a:lnSpc>
                <a:spcPct val="90000"/>
              </a:lnSpc>
              <a:buFont typeface="Wingdings" charset="0"/>
              <a:buNone/>
            </a:pPr>
            <a:r>
              <a:rPr lang="en-US" sz="3600" dirty="0">
                <a:solidFill>
                  <a:schemeClr val="accent2"/>
                </a:solidFill>
              </a:rPr>
              <a:t>Easy setup for </a:t>
            </a:r>
            <a:r>
              <a:rPr lang="en-US" sz="3600" dirty="0" err="1">
                <a:solidFill>
                  <a:schemeClr val="accent2"/>
                </a:solidFill>
              </a:rPr>
              <a:t>wizarding</a:t>
            </a:r>
            <a:r>
              <a:rPr lang="en-US" sz="3600" dirty="0">
                <a:solidFill>
                  <a:schemeClr val="accent2"/>
                </a:solidFill>
              </a:rPr>
              <a:t> </a:t>
            </a:r>
          </a:p>
          <a:p>
            <a:pPr>
              <a:lnSpc>
                <a:spcPct val="90000"/>
              </a:lnSpc>
              <a:buFont typeface="Wingdings" charset="0"/>
              <a:buNone/>
            </a:pPr>
            <a:r>
              <a:rPr lang="en-US" sz="3600" dirty="0"/>
              <a:t>Peripheral display for wizards </a:t>
            </a:r>
          </a:p>
          <a:p>
            <a:pPr>
              <a:lnSpc>
                <a:spcPct val="90000"/>
              </a:lnSpc>
            </a:pPr>
            <a:endParaRPr lang="en-US" dirty="0"/>
          </a:p>
        </p:txBody>
      </p:sp>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 name="Object 2"/>
          <p:cNvGraphicFramePr>
            <a:graphicFrameLocks noChangeAspect="1"/>
          </p:cNvGraphicFramePr>
          <p:nvPr>
            <p:extLst>
              <p:ext uri="{D42A27DB-BD31-4B8C-83A1-F6EECF244321}">
                <p14:modId xmlns:p14="http://schemas.microsoft.com/office/powerpoint/2010/main" val="3441384859"/>
              </p:ext>
            </p:extLst>
          </p:nvPr>
        </p:nvGraphicFramePr>
        <p:xfrm>
          <a:off x="228600" y="3200400"/>
          <a:ext cx="7467600" cy="2489200"/>
        </p:xfrm>
        <a:graphic>
          <a:graphicData uri="http://schemas.openxmlformats.org/presentationml/2006/ole">
            <mc:AlternateContent xmlns:mc="http://schemas.openxmlformats.org/markup-compatibility/2006">
              <mc:Choice xmlns:v="urn:schemas-microsoft-com:vml" Requires="v">
                <p:oleObj spid="_x0000_s3085" name="Image" r:id="rId5" imgW="13206349" imgH="4673016" progId="Photoshop.Image.8">
                  <p:embed/>
                </p:oleObj>
              </mc:Choice>
              <mc:Fallback>
                <p:oleObj name="Image" r:id="rId5" imgW="13206349" imgH="4673016" progId="Photoshop.Imag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7467600" cy="2489200"/>
                      </a:xfrm>
                      <a:prstGeom prst="rect">
                        <a:avLst/>
                      </a:prstGeom>
                      <a:noFill/>
                      <a:ln>
                        <a:noFill/>
                      </a:ln>
                      <a:effectLst/>
                      <a:extLst/>
                    </p:spPr>
                  </p:pic>
                </p:oleObj>
              </mc:Fallback>
            </mc:AlternateContent>
          </a:graphicData>
        </a:graphic>
      </p:graphicFrame>
      <p:pic>
        <p:nvPicPr>
          <p:cNvPr id="11" name="Picture 7" descr="expandedView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25700"/>
            <a:ext cx="270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5791200" y="4343400"/>
            <a:ext cx="457200" cy="381000"/>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6248400" y="4038600"/>
            <a:ext cx="1066800" cy="457200"/>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Box 8"/>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529936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Supports many forms of </a:t>
            </a:r>
            <a:r>
              <a:rPr lang="en-US" dirty="0" smtClean="0"/>
              <a:t/>
            </a:r>
            <a:br>
              <a:rPr lang="en-US" dirty="0" smtClean="0"/>
            </a:br>
            <a:r>
              <a:rPr lang="en-US" dirty="0" smtClean="0"/>
              <a:t>need</a:t>
            </a:r>
            <a:r>
              <a:rPr lang="en-US" dirty="0"/>
              <a:t>-</a:t>
            </a:r>
            <a:r>
              <a:rPr lang="en-US" dirty="0" smtClean="0"/>
              <a:t>gathering</a:t>
            </a:r>
            <a:endParaRPr lang="en-US" dirty="0"/>
          </a:p>
        </p:txBody>
      </p:sp>
      <p:sp>
        <p:nvSpPr>
          <p:cNvPr id="849931" name="Rectangle 11"/>
          <p:cNvSpPr>
            <a:spLocks noGrp="1" noChangeArrowheads="1"/>
          </p:cNvSpPr>
          <p:nvPr>
            <p:ph idx="1"/>
          </p:nvPr>
        </p:nvSpPr>
        <p:spPr>
          <a:noFill/>
          <a:ln/>
        </p:spPr>
        <p:txBody>
          <a:bodyPr/>
          <a:lstStyle/>
          <a:p>
            <a:pPr marL="0" indent="0">
              <a:buNone/>
            </a:pPr>
            <a:r>
              <a:rPr lang="en-US" sz="3200" dirty="0">
                <a:latin typeface="Trebuchet MS" charset="0"/>
              </a:rPr>
              <a:t>Diary </a:t>
            </a:r>
            <a:r>
              <a:rPr lang="en-US" sz="3200" dirty="0" smtClean="0">
                <a:latin typeface="Trebuchet MS" charset="0"/>
              </a:rPr>
              <a:t>&amp; </a:t>
            </a:r>
            <a:r>
              <a:rPr lang="en-US" sz="3200" dirty="0">
                <a:latin typeface="Trebuchet MS" charset="0"/>
              </a:rPr>
              <a:t>ESM</a:t>
            </a:r>
          </a:p>
          <a:p>
            <a:pPr marL="0" indent="0">
              <a:buNone/>
            </a:pPr>
            <a:r>
              <a:rPr lang="en-US" sz="3200" dirty="0" err="1" smtClean="0">
                <a:latin typeface="Trebuchet MS" charset="0"/>
              </a:rPr>
              <a:t>WOz</a:t>
            </a:r>
            <a:r>
              <a:rPr lang="en-US" sz="3200" dirty="0" smtClean="0">
                <a:latin typeface="Trebuchet MS" charset="0"/>
              </a:rPr>
              <a:t> </a:t>
            </a:r>
          </a:p>
          <a:p>
            <a:pPr marL="0" indent="0">
              <a:buNone/>
            </a:pPr>
            <a:r>
              <a:rPr lang="en-US" sz="3200" dirty="0">
                <a:latin typeface="Trebuchet MS" charset="0"/>
              </a:rPr>
              <a:t>Mixed </a:t>
            </a:r>
            <a:r>
              <a:rPr lang="en-US" sz="3200" dirty="0" smtClean="0">
                <a:latin typeface="Trebuchet MS" charset="0"/>
              </a:rPr>
              <a:t>methods</a:t>
            </a:r>
            <a:endParaRPr lang="en-US" sz="3200" dirty="0">
              <a:latin typeface="Trebuchet MS" charset="0"/>
            </a:endParaRPr>
          </a:p>
          <a:p>
            <a:pPr marL="0" indent="0">
              <a:buNone/>
            </a:pPr>
            <a:r>
              <a:rPr lang="en-US" sz="3200" dirty="0">
                <a:latin typeface="Trebuchet MS" charset="0"/>
              </a:rPr>
              <a:t>Context-</a:t>
            </a:r>
            <a:r>
              <a:rPr lang="en-US" sz="3200" dirty="0" smtClean="0">
                <a:latin typeface="Trebuchet MS" charset="0"/>
              </a:rPr>
              <a:t>based mobile </a:t>
            </a:r>
            <a:br>
              <a:rPr lang="en-US" sz="3200" dirty="0" smtClean="0">
                <a:latin typeface="Trebuchet MS" charset="0"/>
              </a:rPr>
            </a:br>
            <a:r>
              <a:rPr lang="en-US" sz="3200" dirty="0" smtClean="0">
                <a:latin typeface="Trebuchet MS" charset="0"/>
              </a:rPr>
              <a:t>      games </a:t>
            </a:r>
            <a:r>
              <a:rPr lang="en-US" sz="3200" dirty="0">
                <a:latin typeface="Trebuchet MS" charset="0"/>
              </a:rPr>
              <a:t>and </a:t>
            </a:r>
            <a:r>
              <a:rPr lang="en-US" sz="3200" dirty="0" smtClean="0">
                <a:latin typeface="Trebuchet MS" charset="0"/>
              </a:rPr>
              <a:t>services</a:t>
            </a:r>
          </a:p>
          <a:p>
            <a:pPr marL="0" indent="0">
              <a:buNone/>
            </a:pPr>
            <a:r>
              <a:rPr lang="en-US" sz="3200" dirty="0" smtClean="0">
                <a:latin typeface="Trebuchet MS" charset="0"/>
              </a:rPr>
              <a:t>Data collection </a:t>
            </a:r>
            <a:endParaRPr lang="en-US" sz="3200" dirty="0">
              <a:latin typeface="Trebuchet MS" charset="0"/>
            </a:endParaRPr>
          </a:p>
        </p:txBody>
      </p:sp>
      <p:sp>
        <p:nvSpPr>
          <p:cNvPr id="6" name="Date Placeholder 4"/>
          <p:cNvSpPr>
            <a:spLocks noGrp="1"/>
          </p:cNvSpPr>
          <p:nvPr>
            <p:ph type="dt" sz="half" idx="10"/>
          </p:nvPr>
        </p:nvSpPr>
        <p:spPr/>
        <p:txBody>
          <a:bodyPr/>
          <a:lstStyle/>
          <a:p>
            <a:fld id="{08099A7E-1EA7-8041-9740-45E23FC1BB36}" type="datetime1">
              <a:rPr lang="en-US"/>
              <a:pPr/>
              <a:t>2/14/15</a:t>
            </a:fld>
            <a:endParaRPr lang="en-US"/>
          </a:p>
        </p:txBody>
      </p:sp>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28497326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4109"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173341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2972" y="1295400"/>
            <a:ext cx="3749056" cy="2667000"/>
          </a:xfrm>
          <a:prstGeom prst="roundRect">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Times New Roman" charset="0"/>
              <a:ea typeface="ＭＳ Ｐゴシック" charset="0"/>
            </a:endParaRPr>
          </a:p>
        </p:txBody>
      </p:sp>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5133"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66282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0" name="Picture 4" descr="MPj04088190000[1]"/>
          <p:cNvPicPr>
            <a:picLocks noChangeAspect="1" noChangeArrowheads="1"/>
          </p:cNvPicPr>
          <p:nvPr/>
        </p:nvPicPr>
        <p:blipFill>
          <a:blip r:embed="rId3">
            <a:extLst>
              <a:ext uri="{28A0092B-C50C-407E-A947-70E740481C1C}">
                <a14:useLocalDpi xmlns:a14="http://schemas.microsoft.com/office/drawing/2010/main" val="0"/>
              </a:ext>
            </a:extLst>
          </a:blip>
          <a:srcRect l="6821" t="10196" r="14977" b="4781"/>
          <a:stretch>
            <a:fillRect/>
          </a:stretch>
        </p:blipFill>
        <p:spPr bwMode="auto">
          <a:xfrm>
            <a:off x="1082675" y="3759200"/>
            <a:ext cx="2247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941" name="Picture 5" descr="ic2hear-sms5"/>
          <p:cNvPicPr>
            <a:picLocks noChangeAspect="1" noChangeArrowheads="1"/>
          </p:cNvPicPr>
          <p:nvPr/>
        </p:nvPicPr>
        <p:blipFill>
          <a:blip r:embed="rId4">
            <a:extLst>
              <a:ext uri="{28A0092B-C50C-407E-A947-70E740481C1C}">
                <a14:useLocalDpi xmlns:a14="http://schemas.microsoft.com/office/drawing/2010/main" val="0"/>
              </a:ext>
            </a:extLst>
          </a:blip>
          <a:srcRect l="1923" t="545" r="1442"/>
          <a:stretch>
            <a:fillRect/>
          </a:stretch>
        </p:blipFill>
        <p:spPr bwMode="auto">
          <a:xfrm>
            <a:off x="3494088" y="3367088"/>
            <a:ext cx="1484312" cy="2697162"/>
          </a:xfrm>
          <a:prstGeom prst="rect">
            <a:avLst/>
          </a:prstGeom>
          <a:noFill/>
          <a:extLst>
            <a:ext uri="{909E8E84-426E-40dd-AFC4-6F175D3DCCD1}">
              <a14:hiddenFill xmlns:a14="http://schemas.microsoft.com/office/drawing/2010/main">
                <a:solidFill>
                  <a:srgbClr val="FFFFFF"/>
                </a:solidFill>
              </a14:hiddenFill>
            </a:ext>
          </a:extLst>
        </p:spPr>
      </p:pic>
      <p:sp>
        <p:nvSpPr>
          <p:cNvPr id="423942" name="AutoShape 6"/>
          <p:cNvSpPr>
            <a:spLocks noChangeArrowheads="1"/>
          </p:cNvSpPr>
          <p:nvPr/>
        </p:nvSpPr>
        <p:spPr bwMode="auto">
          <a:xfrm rot="5400000">
            <a:off x="3860800" y="4170363"/>
            <a:ext cx="2090737" cy="782638"/>
          </a:xfrm>
          <a:custGeom>
            <a:avLst/>
            <a:gdLst>
              <a:gd name="G0" fmla="+- 7547 0 0"/>
              <a:gd name="G1" fmla="+- 21600 0 7547"/>
              <a:gd name="G2" fmla="*/ 7547 1 2"/>
              <a:gd name="G3" fmla="+- 21600 0 G2"/>
              <a:gd name="G4" fmla="+/ 7547 21600 2"/>
              <a:gd name="G5" fmla="+/ G1 0 2"/>
              <a:gd name="G6" fmla="*/ 21600 21600 7547"/>
              <a:gd name="G7" fmla="*/ G6 1 2"/>
              <a:gd name="G8" fmla="+- 21600 0 G7"/>
              <a:gd name="G9" fmla="*/ 21600 1 2"/>
              <a:gd name="G10" fmla="+- 7547 0 G9"/>
              <a:gd name="G11" fmla="?: G10 G8 0"/>
              <a:gd name="G12" fmla="?: G10 G7 21600"/>
              <a:gd name="T0" fmla="*/ 17826 w 21600"/>
              <a:gd name="T1" fmla="*/ 10800 h 21600"/>
              <a:gd name="T2" fmla="*/ 10800 w 21600"/>
              <a:gd name="T3" fmla="*/ 21600 h 21600"/>
              <a:gd name="T4" fmla="*/ 3774 w 21600"/>
              <a:gd name="T5" fmla="*/ 10800 h 21600"/>
              <a:gd name="T6" fmla="*/ 10800 w 21600"/>
              <a:gd name="T7" fmla="*/ 0 h 21600"/>
              <a:gd name="T8" fmla="*/ 5574 w 21600"/>
              <a:gd name="T9" fmla="*/ 5574 h 21600"/>
              <a:gd name="T10" fmla="*/ 16026 w 21600"/>
              <a:gd name="T11" fmla="*/ 16026 h 21600"/>
            </a:gdLst>
            <a:ahLst/>
            <a:cxnLst>
              <a:cxn ang="0">
                <a:pos x="T0" y="T1"/>
              </a:cxn>
              <a:cxn ang="0">
                <a:pos x="T2" y="T3"/>
              </a:cxn>
              <a:cxn ang="0">
                <a:pos x="T4" y="T5"/>
              </a:cxn>
              <a:cxn ang="0">
                <a:pos x="T6" y="T7"/>
              </a:cxn>
            </a:cxnLst>
            <a:rect l="T8" t="T9" r="T10" b="T11"/>
            <a:pathLst>
              <a:path w="21600" h="21600">
                <a:moveTo>
                  <a:pt x="0" y="0"/>
                </a:moveTo>
                <a:lnTo>
                  <a:pt x="7547" y="21600"/>
                </a:lnTo>
                <a:lnTo>
                  <a:pt x="14053" y="21600"/>
                </a:lnTo>
                <a:lnTo>
                  <a:pt x="21600" y="0"/>
                </a:lnTo>
                <a:close/>
              </a:path>
            </a:pathLst>
          </a:custGeom>
          <a:solidFill>
            <a:schemeClr val="tx2">
              <a:alpha val="2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23943" name="Picture 7" descr="s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124200" cy="2101850"/>
          </a:xfrm>
          <a:prstGeom prst="rect">
            <a:avLst/>
          </a:prstGeom>
          <a:noFill/>
          <a:extLst>
            <a:ext uri="{909E8E84-426E-40dd-AFC4-6F175D3DCCD1}">
              <a14:hiddenFill xmlns:a14="http://schemas.microsoft.com/office/drawing/2010/main">
                <a:solidFill>
                  <a:srgbClr val="FFFFFF"/>
                </a:solidFill>
              </a14:hiddenFill>
            </a:ext>
          </a:extLst>
        </p:spPr>
      </p:pic>
      <p:sp>
        <p:nvSpPr>
          <p:cNvPr id="423944" name="Rectangle 8"/>
          <p:cNvSpPr>
            <a:spLocks noGrp="1" noChangeArrowheads="1"/>
          </p:cNvSpPr>
          <p:nvPr>
            <p:ph type="title"/>
          </p:nvPr>
        </p:nvSpPr>
        <p:spPr/>
        <p:txBody>
          <a:bodyPr/>
          <a:lstStyle/>
          <a:p>
            <a:r>
              <a:rPr lang="en-US" dirty="0" smtClean="0"/>
              <a:t>Scribe4Me System </a:t>
            </a:r>
            <a:r>
              <a:rPr lang="en-US" sz="2400" dirty="0">
                <a:solidFill>
                  <a:schemeClr val="bg1"/>
                </a:solidFill>
                <a:latin typeface="Helvetica" charset="0"/>
              </a:rPr>
              <a:t>[Ubicomp’06]</a:t>
            </a:r>
            <a:endParaRPr lang="en-US" dirty="0"/>
          </a:p>
        </p:txBody>
      </p:sp>
      <p:sp>
        <p:nvSpPr>
          <p:cNvPr id="423945" name="Rectangle 9"/>
          <p:cNvSpPr>
            <a:spLocks noGrp="1" noChangeArrowheads="1"/>
          </p:cNvSpPr>
          <p:nvPr>
            <p:ph type="body" idx="1"/>
          </p:nvPr>
        </p:nvSpPr>
        <p:spPr/>
        <p:txBody>
          <a:bodyPr/>
          <a:lstStyle/>
          <a:p>
            <a:r>
              <a:rPr lang="en-US" dirty="0" smtClean="0"/>
              <a:t>Provides </a:t>
            </a:r>
            <a:r>
              <a:rPr lang="en-US" dirty="0"/>
              <a:t>text transcriptions of the last 30 seconds of audio, upon user request</a:t>
            </a:r>
          </a:p>
          <a:p>
            <a:r>
              <a:rPr lang="en-US" dirty="0"/>
              <a:t>Conducted pilots and two week field study</a:t>
            </a:r>
          </a:p>
        </p:txBody>
      </p:sp>
      <p:sp>
        <p:nvSpPr>
          <p:cNvPr id="8" name="TextBox 7"/>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584111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r>
              <a:rPr lang="en-US"/>
              <a:t>Scribe4Me Field Study</a:t>
            </a:r>
          </a:p>
        </p:txBody>
      </p:sp>
      <p:sp>
        <p:nvSpPr>
          <p:cNvPr id="456709" name="Rectangle 5"/>
          <p:cNvSpPr>
            <a:spLocks noGrp="1" noChangeArrowheads="1"/>
          </p:cNvSpPr>
          <p:nvPr>
            <p:ph type="body" idx="1"/>
          </p:nvPr>
        </p:nvSpPr>
        <p:spPr/>
        <p:txBody>
          <a:bodyPr/>
          <a:lstStyle/>
          <a:p>
            <a:pPr>
              <a:lnSpc>
                <a:spcPct val="90000"/>
              </a:lnSpc>
            </a:pPr>
            <a:r>
              <a:rPr lang="en-US" dirty="0"/>
              <a:t>Participants </a:t>
            </a:r>
            <a:r>
              <a:rPr lang="en-US" dirty="0" smtClean="0"/>
              <a:t> 6, varied hearing</a:t>
            </a:r>
            <a:endParaRPr lang="en-US" dirty="0"/>
          </a:p>
          <a:p>
            <a:pPr>
              <a:lnSpc>
                <a:spcPct val="90000"/>
              </a:lnSpc>
            </a:pPr>
            <a:r>
              <a:rPr lang="en-US" dirty="0" smtClean="0"/>
              <a:t>Method</a:t>
            </a:r>
            <a:r>
              <a:rPr lang="en-US" dirty="0"/>
              <a:t> </a:t>
            </a:r>
            <a:r>
              <a:rPr lang="en-US" dirty="0" smtClean="0"/>
              <a:t>        2 </a:t>
            </a:r>
            <a:r>
              <a:rPr lang="en-US" dirty="0"/>
              <a:t>week </a:t>
            </a:r>
            <a:r>
              <a:rPr lang="en-US" dirty="0" smtClean="0"/>
              <a:t>study, Daily email diary</a:t>
            </a:r>
            <a:endParaRPr lang="en-US" dirty="0"/>
          </a:p>
          <a:p>
            <a:pPr>
              <a:lnSpc>
                <a:spcPct val="90000"/>
              </a:lnSpc>
            </a:pPr>
            <a:r>
              <a:rPr lang="en-US" dirty="0" smtClean="0"/>
              <a:t>Results</a:t>
            </a:r>
          </a:p>
          <a:p>
            <a:pPr lvl="1">
              <a:lnSpc>
                <a:spcPct val="90000"/>
              </a:lnSpc>
              <a:buFontTx/>
              <a:buChar char="–"/>
            </a:pPr>
            <a:r>
              <a:rPr lang="en-US" dirty="0"/>
              <a:t>Many aspects of sound interesting</a:t>
            </a:r>
          </a:p>
          <a:p>
            <a:pPr lvl="2">
              <a:lnSpc>
                <a:spcPct val="90000"/>
              </a:lnSpc>
              <a:buFont typeface="Wingdings" charset="0"/>
              <a:buChar char="l"/>
            </a:pPr>
            <a:r>
              <a:rPr lang="en-US" dirty="0"/>
              <a:t>Speech</a:t>
            </a:r>
          </a:p>
          <a:p>
            <a:pPr lvl="2">
              <a:lnSpc>
                <a:spcPct val="90000"/>
              </a:lnSpc>
              <a:buFont typeface="Wingdings" charset="0"/>
              <a:buChar char="l"/>
            </a:pPr>
            <a:r>
              <a:rPr lang="en-US" dirty="0"/>
              <a:t>Gender and emotion</a:t>
            </a:r>
          </a:p>
          <a:p>
            <a:pPr lvl="2">
              <a:lnSpc>
                <a:spcPct val="90000"/>
              </a:lnSpc>
              <a:buFont typeface="Wingdings" charset="0"/>
              <a:buChar char="l"/>
            </a:pPr>
            <a:r>
              <a:rPr lang="en-US" dirty="0"/>
              <a:t>Environmental audio (info about volume; location; or id)</a:t>
            </a:r>
          </a:p>
          <a:p>
            <a:pPr lvl="1">
              <a:lnSpc>
                <a:spcPct val="90000"/>
              </a:lnSpc>
              <a:buFontTx/>
              <a:buChar char="–"/>
            </a:pPr>
            <a:r>
              <a:rPr lang="en-US" dirty="0"/>
              <a:t>Historical information valuable</a:t>
            </a:r>
          </a:p>
          <a:p>
            <a:pPr lvl="1">
              <a:lnSpc>
                <a:spcPct val="90000"/>
              </a:lnSpc>
              <a:buFontTx/>
              <a:buChar char="–"/>
            </a:pPr>
            <a:r>
              <a:rPr lang="en-US" dirty="0"/>
              <a:t>Mobile tools need to address informed consent</a:t>
            </a:r>
          </a:p>
        </p:txBody>
      </p:sp>
      <p:sp>
        <p:nvSpPr>
          <p:cNvPr id="4" name="TextBox 3"/>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747912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5664</TotalTime>
  <Words>4204</Words>
  <Application>Microsoft Macintosh PowerPoint</Application>
  <PresentationFormat>On-screen Show (4:3)</PresentationFormat>
  <Paragraphs>675</Paragraphs>
  <Slides>56</Slides>
  <Notes>41</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Image</vt:lpstr>
      <vt:lpstr>PowerPoint Presentation</vt:lpstr>
      <vt:lpstr>Goals</vt:lpstr>
      <vt:lpstr>PowerPoint Presentation</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PowerPoint Presentation</vt:lpstr>
      <vt:lpstr>PowerPoint Presentation</vt:lpstr>
      <vt:lpstr>Carefully chosen metrics helped</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lpstr>Research Case Study: Capturing the right data</vt:lpstr>
      <vt:lpstr>Momento [CHI’07]</vt:lpstr>
      <vt:lpstr>Typical experiment</vt:lpstr>
      <vt:lpstr>Quick access to real world data</vt:lpstr>
      <vt:lpstr>Mobile Client</vt:lpstr>
      <vt:lpstr>Easy ways to communicate with and study users</vt:lpstr>
      <vt:lpstr>Rule-based application design</vt:lpstr>
      <vt:lpstr>Rules</vt:lpstr>
      <vt:lpstr>Support for Wizard-of-Oz</vt:lpstr>
      <vt:lpstr>Supports many forms of  need-gathering</vt:lpstr>
      <vt:lpstr>Validation</vt:lpstr>
      <vt:lpstr>Validation</vt:lpstr>
      <vt:lpstr>Scribe4Me System [Ubicomp’06]</vt:lpstr>
      <vt:lpstr>Scribe4Me Field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214</cp:revision>
  <dcterms:created xsi:type="dcterms:W3CDTF">2013-10-07T16:54:34Z</dcterms:created>
  <dcterms:modified xsi:type="dcterms:W3CDTF">2015-02-15T03:28:37Z</dcterms:modified>
</cp:coreProperties>
</file>